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Lora"/>
      <p:regular r:id="rId30"/>
      <p:bold r:id="rId31"/>
      <p:italic r:id="rId32"/>
      <p:boldItalic r:id="rId33"/>
    </p:embeddedFont>
    <p:embeddedFont>
      <p:font typeface="DM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bold.fntdata"/><Relationship Id="rId30" Type="http://schemas.openxmlformats.org/officeDocument/2006/relationships/font" Target="fonts/Lora-regular.fntdata"/><Relationship Id="rId11" Type="http://schemas.openxmlformats.org/officeDocument/2006/relationships/slide" Target="slides/slide6.xml"/><Relationship Id="rId33" Type="http://schemas.openxmlformats.org/officeDocument/2006/relationships/font" Target="fonts/Lora-boldItalic.fntdata"/><Relationship Id="rId10" Type="http://schemas.openxmlformats.org/officeDocument/2006/relationships/slide" Target="slides/slide5.xml"/><Relationship Id="rId32" Type="http://schemas.openxmlformats.org/officeDocument/2006/relationships/font" Target="fonts/Lora-italic.fntdata"/><Relationship Id="rId13" Type="http://schemas.openxmlformats.org/officeDocument/2006/relationships/slide" Target="slides/slide8.xml"/><Relationship Id="rId35" Type="http://schemas.openxmlformats.org/officeDocument/2006/relationships/font" Target="fonts/DMSans-bold.fntdata"/><Relationship Id="rId12" Type="http://schemas.openxmlformats.org/officeDocument/2006/relationships/slide" Target="slides/slide7.xml"/><Relationship Id="rId34" Type="http://schemas.openxmlformats.org/officeDocument/2006/relationships/font" Target="fonts/DMSans-regular.fntdata"/><Relationship Id="rId15" Type="http://schemas.openxmlformats.org/officeDocument/2006/relationships/slide" Target="slides/slide10.xml"/><Relationship Id="rId37" Type="http://schemas.openxmlformats.org/officeDocument/2006/relationships/font" Target="fonts/DMSans-boldItalic.fntdata"/><Relationship Id="rId14" Type="http://schemas.openxmlformats.org/officeDocument/2006/relationships/slide" Target="slides/slide9.xml"/><Relationship Id="rId36" Type="http://schemas.openxmlformats.org/officeDocument/2006/relationships/font" Target="fonts/DM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66761043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g34667610437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66761043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34667610437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66761043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34667610437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66761043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34667610437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66761043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g34667610437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667610437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34667610437_0_5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667610437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34667610437_0_5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8726aa309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38726aa309d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667610437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g34667610437_0_5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667610437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34667610437_0_5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667610437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" name="Google Shape;60;g34667610437_0_3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667610437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g34667610437_0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7a4ddb15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37a4ddb159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8726aa30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38726aa309d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667610437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34667610437_0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83a1746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3483a17465d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66761043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" name="Google Shape;66;g34667610437_0_3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1339096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g3713390960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66761043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g34667610437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66761043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g34667610437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940c3eb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37940c3eb0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940c3eb0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7940c3eb0f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940c3eb0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37940c3eb0f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ora"/>
              <a:buNone/>
              <a:defRPr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Char char="●"/>
              <a:defRPr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■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■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■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92148" y="4782312"/>
            <a:ext cx="1188720" cy="29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577" y="4779825"/>
            <a:ext cx="1188721" cy="2377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pp.sli.do/event/612WMbW8FMtNZCQyRhN9QC" TargetMode="External"/><Relationship Id="rId4" Type="http://schemas.openxmlformats.org/officeDocument/2006/relationships/hyperlink" Target="https://admin.sli.do/event/612WMbW8FMtNZCQyRhN9QC/poll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document/d/1dzhSf2K2S1OSvnz92Un-lOd_IKsQhVPg7v1osCBWHS8/edit?usp=shar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Ishangoai/AIMS_course/wiki/Deploy-as-a-member-of-the-Github-repo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jpg"/><Relationship Id="rId10" Type="http://schemas.openxmlformats.org/officeDocument/2006/relationships/image" Target="../media/image26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29.jp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4.jpg"/><Relationship Id="rId8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Relationship Id="rId4" Type="http://schemas.openxmlformats.org/officeDocument/2006/relationships/image" Target="../media/image5.jpg"/><Relationship Id="rId5" Type="http://schemas.openxmlformats.org/officeDocument/2006/relationships/image" Target="../media/image28.jpg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linkedin.com/in/oliver-angelil/" TargetMode="External"/><Relationship Id="rId4" Type="http://schemas.openxmlformats.org/officeDocument/2006/relationships/hyperlink" Target="https://www.linkedin.com/in/cyrille-feudjio/" TargetMode="External"/><Relationship Id="rId5" Type="http://schemas.openxmlformats.org/officeDocument/2006/relationships/hyperlink" Target="https://www.linkedin.com/in/vincent-frimpong/" TargetMode="External"/><Relationship Id="rId6" Type="http://schemas.openxmlformats.org/officeDocument/2006/relationships/hyperlink" Target="https://www.linkedin.com/in/jan-ravni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-125" y="575250"/>
            <a:ext cx="91440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Designing and Deploying </a:t>
            </a:r>
            <a:endParaRPr sz="3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end-to-end </a:t>
            </a:r>
            <a:endParaRPr sz="3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Production Grade ML Applications</a:t>
            </a:r>
            <a:br>
              <a:rPr lang="en" sz="3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endParaRPr sz="3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Lecture 1: Intro</a:t>
            </a:r>
            <a:endParaRPr sz="2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37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-117" y="368635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October 2025</a:t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Oliver Angélil; Cyrille Feudjio; Vincent Frimpong; Jan Ravnik</a:t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/>
          <p:nvPr/>
        </p:nvSpPr>
        <p:spPr>
          <a:xfrm>
            <a:off x="326256" y="1045875"/>
            <a:ext cx="5269500" cy="3467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716506" y="4326226"/>
            <a:ext cx="4879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Source: McKinsey Global Institute Analysis, Lions on the Move II: Realizing the potential of Africa’s economies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b="51074" l="872" r="33536" t="5685"/>
          <a:stretch/>
        </p:blipFill>
        <p:spPr>
          <a:xfrm>
            <a:off x="399131" y="1109164"/>
            <a:ext cx="5116982" cy="314086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/>
        </p:nvSpPr>
        <p:spPr>
          <a:xfrm>
            <a:off x="508785" y="1261712"/>
            <a:ext cx="4229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Working-age population in largest countries and regions</a:t>
            </a:r>
            <a:br>
              <a:rPr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i="0" lang="en" sz="1200" u="none" cap="none" strike="noStrike">
                <a:solidFill>
                  <a:srgbClr val="7F7F7F"/>
                </a:solidFill>
                <a:latin typeface="Lora"/>
                <a:ea typeface="Lora"/>
                <a:cs typeface="Lora"/>
                <a:sym typeface="Lora"/>
              </a:rPr>
              <a:t>Million people aged 15-64</a:t>
            </a:r>
            <a:endParaRPr i="0" sz="7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" name="Google Shape;273;p22"/>
          <p:cNvSpPr/>
          <p:nvPr/>
        </p:nvSpPr>
        <p:spPr>
          <a:xfrm>
            <a:off x="2877945" y="2465382"/>
            <a:ext cx="668100" cy="668100"/>
          </a:xfrm>
          <a:prstGeom prst="ellipse">
            <a:avLst/>
          </a:prstGeom>
          <a:noFill/>
          <a:ln cap="flat" cmpd="sng" w="28575">
            <a:solidFill>
              <a:srgbClr val="5D00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5829506" y="969675"/>
            <a:ext cx="2988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i="0" lang="en" sz="1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population in Africa is young and the labor force is growing rapidly – a valuable asset in an aging world</a:t>
            </a:r>
            <a:endParaRPr i="0" sz="7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i="0" lang="en" sz="1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By 2034, Africa’s workforce will be larger than that of either China or India </a:t>
            </a:r>
            <a:endParaRPr i="0" sz="7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i="0" lang="en" sz="1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challenge for Africa will be to create sufficient jobs for the many millions of young people entering the workforce</a:t>
            </a:r>
            <a:endParaRPr i="0" sz="7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612896" y="243588"/>
            <a:ext cx="8128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3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. Ishango.ai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Africa – the last Frontier to Global Growth</a:t>
            </a:r>
            <a:endParaRPr sz="1800"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/>
        </p:nvSpPr>
        <p:spPr>
          <a:xfrm>
            <a:off x="566771" y="304438"/>
            <a:ext cx="8128500" cy="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3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1" name="Google Shape;281;p23"/>
          <p:cNvSpPr txBox="1"/>
          <p:nvPr/>
        </p:nvSpPr>
        <p:spPr>
          <a:xfrm>
            <a:off x="121919" y="4794343"/>
            <a:ext cx="2043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2" name="Google Shape;282;p23"/>
          <p:cNvGrpSpPr/>
          <p:nvPr/>
        </p:nvGrpSpPr>
        <p:grpSpPr>
          <a:xfrm>
            <a:off x="5260806" y="2150908"/>
            <a:ext cx="3176934" cy="2441313"/>
            <a:chOff x="2470312" y="1998450"/>
            <a:chExt cx="1983600" cy="2771700"/>
          </a:xfrm>
        </p:grpSpPr>
        <p:sp>
          <p:nvSpPr>
            <p:cNvPr id="283" name="Google Shape;283;p23"/>
            <p:cNvSpPr/>
            <p:nvPr/>
          </p:nvSpPr>
          <p:spPr>
            <a:xfrm>
              <a:off x="2470312" y="1998450"/>
              <a:ext cx="1983600" cy="2771700"/>
            </a:xfrm>
            <a:prstGeom prst="rect">
              <a:avLst/>
            </a:prstGeom>
            <a:solidFill>
              <a:srgbClr val="751F5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528673" y="2096456"/>
              <a:ext cx="1861200" cy="25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Eunice Baguma Ball</a:t>
              </a:r>
              <a:endParaRPr b="1" i="0" sz="13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1" lang="en" sz="12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Co-Founder </a:t>
              </a:r>
              <a:r>
                <a:rPr i="1" lang="en" sz="1200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&amp;</a:t>
              </a:r>
              <a:r>
                <a:rPr i="1" lang="en" sz="12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 </a:t>
              </a:r>
              <a:br>
                <a:rPr i="1" lang="en" sz="12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</a:br>
              <a:r>
                <a:rPr i="1" lang="en" sz="12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Head of Operations</a:t>
              </a:r>
              <a:endParaRPr i="1" sz="12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33500" lvl="0" marL="360000" marR="0" rtl="0" algn="l">
                <a:lnSpc>
                  <a:spcPct val="139979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Lora"/>
                <a:buChar char="▪"/>
              </a:pPr>
              <a:r>
                <a:rPr i="0" lang="en" sz="10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15+ years experience leading social enterprises and managing tech and social impact projects in Africa &amp; Europe</a:t>
              </a:r>
              <a:endParaRPr i="0" sz="1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333500" lvl="0" marL="360000" marR="0" rtl="0" algn="l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 Symbols"/>
                <a:buChar char="▪"/>
              </a:pPr>
              <a:r>
                <a:rPr i="0" lang="en" sz="10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Ex Google. Mst from University of  Cambridge </a:t>
              </a:r>
              <a:br>
                <a:rPr lang="en" sz="1000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</a:br>
              <a:br>
                <a:rPr lang="en" sz="1000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</a:br>
              <a:r>
                <a:rPr b="1" i="0" lang="en" sz="10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eunice@ishango.ai</a:t>
              </a:r>
              <a:endParaRPr b="1" i="0" sz="1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39979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85" name="Google Shape;285;p23"/>
          <p:cNvGrpSpPr/>
          <p:nvPr/>
        </p:nvGrpSpPr>
        <p:grpSpPr>
          <a:xfrm>
            <a:off x="648672" y="2150691"/>
            <a:ext cx="3342866" cy="2441343"/>
            <a:chOff x="140175" y="1998450"/>
            <a:chExt cx="2181600" cy="2978700"/>
          </a:xfrm>
        </p:grpSpPr>
        <p:sp>
          <p:nvSpPr>
            <p:cNvPr id="286" name="Google Shape;286;p23"/>
            <p:cNvSpPr/>
            <p:nvPr/>
          </p:nvSpPr>
          <p:spPr>
            <a:xfrm>
              <a:off x="140175" y="1998450"/>
              <a:ext cx="2181600" cy="2978700"/>
            </a:xfrm>
            <a:prstGeom prst="rect">
              <a:avLst/>
            </a:prstGeom>
            <a:solidFill>
              <a:srgbClr val="751F5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59259" y="2099800"/>
              <a:ext cx="1943400" cy="27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3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Oliver Angelil</a:t>
              </a:r>
              <a:endParaRPr b="1" i="0" sz="13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1" lang="en" sz="12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Co-Founder &amp; </a:t>
              </a:r>
              <a:endParaRPr i="1" sz="12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1" lang="en" sz="12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Head of DS DE</a:t>
              </a:r>
              <a:endParaRPr i="1" sz="12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69999" lvl="0" marL="269999" marR="0" rtl="0" algn="l">
                <a:lnSpc>
                  <a:spcPct val="139979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Lora"/>
                <a:buChar char="▪"/>
              </a:pPr>
              <a:r>
                <a:rPr i="0" lang="en" sz="10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15+ years of experience in Data Science &amp; Engineering</a:t>
              </a:r>
              <a:endParaRPr i="0" sz="1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69999" lvl="0" marL="269999" marR="0" rtl="0" algn="l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Lora"/>
                <a:buChar char="▪"/>
              </a:pPr>
              <a:r>
                <a:rPr i="0" lang="en" sz="10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Ex DS lead at Credit Suisse</a:t>
              </a:r>
              <a:endParaRPr i="0" sz="1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-269999" lvl="0" marL="269999" marR="0" rtl="0" algn="l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Lora"/>
                <a:buChar char="▪"/>
              </a:pPr>
              <a:r>
                <a:rPr i="0" lang="en" sz="10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PhD and MSc in Climate Research, with deep expertise in AI &amp; ML</a:t>
              </a:r>
              <a:endParaRPr i="0" sz="1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457200" marR="0" rtl="0" algn="l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i="0" sz="1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l">
                <a:lnSpc>
                  <a:spcPct val="13997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         oliver@ishango.ai</a:t>
              </a:r>
              <a:endParaRPr b="1" i="0" sz="1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39979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88" name="Google Shape;288;p23"/>
          <p:cNvPicPr preferRelativeResize="0"/>
          <p:nvPr/>
        </p:nvPicPr>
        <p:blipFill rotWithShape="1">
          <a:blip r:embed="rId3">
            <a:alphaModFix/>
          </a:blip>
          <a:srcRect b="0" l="4557" r="2617" t="7175"/>
          <a:stretch/>
        </p:blipFill>
        <p:spPr>
          <a:xfrm>
            <a:off x="1821388" y="995750"/>
            <a:ext cx="1080000" cy="108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9" name="Google Shape;289;p23"/>
          <p:cNvPicPr preferRelativeResize="0"/>
          <p:nvPr/>
        </p:nvPicPr>
        <p:blipFill rotWithShape="1">
          <a:blip r:embed="rId4">
            <a:alphaModFix/>
          </a:blip>
          <a:srcRect b="26680" l="7766" r="9955" t="0"/>
          <a:stretch/>
        </p:blipFill>
        <p:spPr>
          <a:xfrm>
            <a:off x="6004841" y="974911"/>
            <a:ext cx="1080000" cy="108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0" name="Google Shape;290;p23"/>
          <p:cNvSpPr txBox="1"/>
          <p:nvPr/>
        </p:nvSpPr>
        <p:spPr>
          <a:xfrm>
            <a:off x="612900" y="167400"/>
            <a:ext cx="34224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3. Ishango.ai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Ishango.ai founding team</a:t>
            </a:r>
            <a:endParaRPr sz="1800"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/>
          <p:nvPr/>
        </p:nvSpPr>
        <p:spPr>
          <a:xfrm>
            <a:off x="4997575" y="979950"/>
            <a:ext cx="4147203" cy="3736870"/>
          </a:xfrm>
          <a:custGeom>
            <a:rect b="b" l="l" r="r" t="t"/>
            <a:pathLst>
              <a:path extrusionOk="0" h="1913890" w="1069556">
                <a:moveTo>
                  <a:pt x="0" y="0"/>
                </a:moveTo>
                <a:lnTo>
                  <a:pt x="1069556" y="0"/>
                </a:lnTo>
                <a:lnTo>
                  <a:pt x="1069556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61023B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4"/>
          <p:cNvSpPr txBox="1"/>
          <p:nvPr/>
        </p:nvSpPr>
        <p:spPr>
          <a:xfrm>
            <a:off x="5367955" y="1185497"/>
            <a:ext cx="3503100" cy="3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"/>
              <a:buChar char="▪"/>
            </a:pPr>
            <a:r>
              <a:rPr i="0" lang="en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Positive social impact in creating an inclusive and diverse AI future.</a:t>
            </a:r>
            <a:br>
              <a:rPr i="0" lang="en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endParaRPr i="0" u="none" cap="none" strike="noStrik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"/>
              <a:buChar char="▪"/>
            </a:pPr>
            <a:r>
              <a:rPr i="0" lang="en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We aim to build the bridge between Africa’s top talent in DS/DE &amp; global businesses</a:t>
            </a:r>
            <a:br>
              <a:rPr i="0" lang="en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</a:br>
            <a:endParaRPr i="0" u="none" cap="none" strike="noStrik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ora"/>
              <a:buChar char="▪"/>
            </a:pPr>
            <a:r>
              <a:rPr i="0" lang="en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Our mission is to create high quality jobs for top talents entering the workforce in Africa</a:t>
            </a:r>
            <a:endParaRPr i="0" u="none" cap="none" strike="noStrik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</a:pPr>
            <a:r>
              <a:rPr i="0" lang="en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We want to demonstrate the wealth of talent and skills available</a:t>
            </a:r>
            <a:r>
              <a:rPr b="0" i="0" lang="en" sz="16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4"/>
          <p:cNvSpPr txBox="1"/>
          <p:nvPr/>
        </p:nvSpPr>
        <p:spPr>
          <a:xfrm>
            <a:off x="121919" y="4794343"/>
            <a:ext cx="2043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b="0" i="0" sz="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8" name="Google Shape;298;p24"/>
          <p:cNvGrpSpPr/>
          <p:nvPr/>
        </p:nvGrpSpPr>
        <p:grpSpPr>
          <a:xfrm>
            <a:off x="1552564" y="3740434"/>
            <a:ext cx="1300598" cy="1074270"/>
            <a:chOff x="2508171" y="4155440"/>
            <a:chExt cx="4919056" cy="5312906"/>
          </a:xfrm>
        </p:grpSpPr>
        <p:grpSp>
          <p:nvGrpSpPr>
            <p:cNvPr id="299" name="Google Shape;299;p24"/>
            <p:cNvGrpSpPr/>
            <p:nvPr/>
          </p:nvGrpSpPr>
          <p:grpSpPr>
            <a:xfrm>
              <a:off x="2508171" y="4231121"/>
              <a:ext cx="4919056" cy="5237225"/>
              <a:chOff x="2483063" y="4867196"/>
              <a:chExt cx="4435178" cy="4722050"/>
            </a:xfrm>
          </p:grpSpPr>
          <p:grpSp>
            <p:nvGrpSpPr>
              <p:cNvPr id="300" name="Google Shape;300;p24"/>
              <p:cNvGrpSpPr/>
              <p:nvPr/>
            </p:nvGrpSpPr>
            <p:grpSpPr>
              <a:xfrm>
                <a:off x="2518588" y="4867196"/>
                <a:ext cx="4399654" cy="4722050"/>
                <a:chOff x="1423557" y="5012607"/>
                <a:chExt cx="6756225" cy="7251305"/>
              </a:xfrm>
            </p:grpSpPr>
            <p:pic>
              <p:nvPicPr>
                <p:cNvPr id="301" name="Google Shape;301;p2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54495" l="31840" r="30867" t="18909"/>
                <a:stretch/>
              </p:blipFill>
              <p:spPr>
                <a:xfrm>
                  <a:off x="2031857" y="5012607"/>
                  <a:ext cx="6147925" cy="30997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2" name="Google Shape;302;p2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9065" l="31840" r="30867" t="55316"/>
                <a:stretch/>
              </p:blipFill>
              <p:spPr>
                <a:xfrm>
                  <a:off x="1423557" y="8112369"/>
                  <a:ext cx="6147930" cy="41515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03" name="Google Shape;303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3937448">
                <a:off x="2746723" y="6229476"/>
                <a:ext cx="1208963" cy="13584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6893114">
                <a:off x="5221558" y="6484086"/>
                <a:ext cx="1208963" cy="13584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75778" t="0"/>
              <a:stretch/>
            </p:blipFill>
            <p:spPr>
              <a:xfrm>
                <a:off x="4530158" y="7711091"/>
                <a:ext cx="564747" cy="6048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75778" t="0"/>
              <a:stretch/>
            </p:blipFill>
            <p:spPr>
              <a:xfrm>
                <a:off x="5041222" y="5565316"/>
                <a:ext cx="564747" cy="6048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7" name="Google Shape;307;p24"/>
            <p:cNvSpPr/>
            <p:nvPr/>
          </p:nvSpPr>
          <p:spPr>
            <a:xfrm>
              <a:off x="6116320" y="4155440"/>
              <a:ext cx="355500" cy="3252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8" name="Google Shape;308;p24"/>
          <p:cNvPicPr preferRelativeResize="0"/>
          <p:nvPr/>
        </p:nvPicPr>
        <p:blipFill rotWithShape="1">
          <a:blip r:embed="rId7">
            <a:alphaModFix/>
          </a:blip>
          <a:srcRect b="0" l="0" r="0" t="20267"/>
          <a:stretch/>
        </p:blipFill>
        <p:spPr>
          <a:xfrm>
            <a:off x="0" y="979949"/>
            <a:ext cx="4997576" cy="26557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 txBox="1"/>
          <p:nvPr/>
        </p:nvSpPr>
        <p:spPr>
          <a:xfrm>
            <a:off x="612900" y="167400"/>
            <a:ext cx="34224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3. Ishango.ai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Our Mission</a:t>
            </a:r>
            <a:endParaRPr sz="1800"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ing While Black: Why Many Employees Leave Their 'True Selves' at Home -  From Day One" id="314" name="Google Shape;314;p25"/>
          <p:cNvPicPr preferRelativeResize="0"/>
          <p:nvPr/>
        </p:nvPicPr>
        <p:blipFill rotWithShape="1">
          <a:blip r:embed="rId3">
            <a:alphaModFix/>
          </a:blip>
          <a:srcRect b="18361" l="34916" r="33770" t="13149"/>
          <a:stretch/>
        </p:blipFill>
        <p:spPr>
          <a:xfrm>
            <a:off x="0" y="1332600"/>
            <a:ext cx="2306073" cy="38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5"/>
          <p:cNvSpPr txBox="1"/>
          <p:nvPr/>
        </p:nvSpPr>
        <p:spPr>
          <a:xfrm>
            <a:off x="7127946" y="1669833"/>
            <a:ext cx="178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Analytics &amp; Dashboards</a:t>
            </a:r>
            <a:endParaRPr b="1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6972795" y="2303360"/>
            <a:ext cx="17829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Visual analytics solutions</a:t>
            </a:r>
            <a:endParaRPr i="0" sz="1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Management Interface (MI) Dashboards</a:t>
            </a:r>
            <a:endParaRPr i="0" sz="1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Business Intelligence (BI) solutions for mobile devices</a:t>
            </a:r>
            <a:endParaRPr i="0" sz="1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Automated reporting capabilities</a:t>
            </a:r>
            <a:endParaRPr i="0" sz="1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3168405" y="1669833"/>
            <a:ext cx="178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 &amp; Software Engineering</a:t>
            </a:r>
            <a:endParaRPr b="1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3051380" y="2319585"/>
            <a:ext cx="17829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 model design and implementation </a:t>
            </a:r>
            <a:endParaRPr i="0" sz="7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Databases (e.g. Neo4J, Postgres, MySQL)</a:t>
            </a:r>
            <a:endParaRPr i="0" sz="7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 health checks / unit testing</a:t>
            </a:r>
            <a:endParaRPr i="0" sz="1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Continuous integration and deployment (i.e. automation)</a:t>
            </a:r>
            <a:endParaRPr i="0" sz="1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5101613" y="1669833"/>
            <a:ext cx="178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AI &amp; Machine Learning</a:t>
            </a:r>
            <a:endParaRPr b="1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5012088" y="2319585"/>
            <a:ext cx="17829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Anomaly or object detection</a:t>
            </a:r>
            <a:endParaRPr i="0" sz="1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Forecasting and predictive modelling</a:t>
            </a:r>
            <a:endParaRPr i="0" sz="1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Recommendation engines</a:t>
            </a:r>
            <a:endParaRPr i="0" sz="7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Computer Vision</a:t>
            </a:r>
            <a:endParaRPr i="0" sz="1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Natural Language Processing (NLP)</a:t>
            </a:r>
            <a:endParaRPr i="0" sz="1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000"/>
              <a:buFont typeface="Lora"/>
              <a:buChar char="▪"/>
            </a:pPr>
            <a:r>
              <a:rPr i="0" lang="en" sz="1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Large Language Models (LLM) &amp; Generative AI</a:t>
            </a:r>
            <a:endParaRPr i="0" sz="10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21" name="Google Shape;32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00" y="680600"/>
            <a:ext cx="1002712" cy="6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1625" y="645425"/>
            <a:ext cx="747925" cy="7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7950" y="706215"/>
            <a:ext cx="747925" cy="62638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5"/>
          <p:cNvSpPr txBox="1"/>
          <p:nvPr/>
        </p:nvSpPr>
        <p:spPr>
          <a:xfrm>
            <a:off x="612900" y="167400"/>
            <a:ext cx="2145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3. Ishango.ai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Our Services</a:t>
            </a:r>
            <a:endParaRPr sz="1800">
              <a:solidFill>
                <a:srgbClr val="99999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/>
        </p:nvSpPr>
        <p:spPr>
          <a:xfrm>
            <a:off x="612900" y="243597"/>
            <a:ext cx="8128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4. What is this AIMS course about?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Overarching Goals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0" name="Google Shape;330;p26"/>
          <p:cNvSpPr txBox="1"/>
          <p:nvPr/>
        </p:nvSpPr>
        <p:spPr>
          <a:xfrm>
            <a:off x="612900" y="1226550"/>
            <a:ext cx="45915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Having fun!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Learn industry-relevant content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Knowledge transfer via...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Lecturing 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Question-Answering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Discussions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Confidence building 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give all students a voice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empower you to believe that you can build anything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31" name="Google Shape;3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00" y="1356288"/>
            <a:ext cx="2872812" cy="287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2497450"/>
            <a:ext cx="2269425" cy="22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7"/>
          <p:cNvSpPr txBox="1"/>
          <p:nvPr/>
        </p:nvSpPr>
        <p:spPr>
          <a:xfrm>
            <a:off x="612900" y="243599"/>
            <a:ext cx="8128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4. What is this AIMS course about?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Skills Prerequisites 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640750" y="1171900"/>
            <a:ext cx="4563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More useful skills for this course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Curiosity &amp; self-motivation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Programming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Learning modern concepts &amp; technologies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9" name="Google Shape;339;p27"/>
          <p:cNvSpPr txBox="1"/>
          <p:nvPr/>
        </p:nvSpPr>
        <p:spPr>
          <a:xfrm>
            <a:off x="5721325" y="1171675"/>
            <a:ext cx="2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0" name="Google Shape;340;p27"/>
          <p:cNvSpPr txBox="1"/>
          <p:nvPr/>
        </p:nvSpPr>
        <p:spPr>
          <a:xfrm>
            <a:off x="5156575" y="1171900"/>
            <a:ext cx="358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Almost irrelevant </a:t>
            </a: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skills for this course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Being good at mathematics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1" name="Google Shape;341;p27"/>
          <p:cNvSpPr txBox="1"/>
          <p:nvPr/>
        </p:nvSpPr>
        <p:spPr>
          <a:xfrm>
            <a:off x="2301375" y="3312725"/>
            <a:ext cx="1222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00FF00"/>
                </a:solidFill>
                <a:latin typeface="Lora"/>
                <a:ea typeface="Lora"/>
                <a:cs typeface="Lora"/>
                <a:sym typeface="Lora"/>
              </a:rPr>
              <a:t>✔</a:t>
            </a:r>
            <a:endParaRPr sz="10000">
              <a:solidFill>
                <a:srgbClr val="00FF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42" name="Google Shape;3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625" y="2014750"/>
            <a:ext cx="2595350" cy="25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7"/>
          <p:cNvSpPr txBox="1"/>
          <p:nvPr/>
        </p:nvSpPr>
        <p:spPr>
          <a:xfrm>
            <a:off x="6384936" y="2931725"/>
            <a:ext cx="1222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✘</a:t>
            </a:r>
            <a:endParaRPr sz="120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/>
          <p:nvPr/>
        </p:nvSpPr>
        <p:spPr>
          <a:xfrm>
            <a:off x="612900" y="243600"/>
            <a:ext cx="50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4.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What is this AIMS course about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?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5721325" y="1171675"/>
            <a:ext cx="2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50" name="Google Shape;3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00" y="1385425"/>
            <a:ext cx="672801" cy="7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770" y="1245000"/>
            <a:ext cx="1401000" cy="92031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8"/>
          <p:cNvSpPr txBox="1"/>
          <p:nvPr/>
        </p:nvSpPr>
        <p:spPr>
          <a:xfrm>
            <a:off x="612900" y="846400"/>
            <a:ext cx="37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.ipynb (jupyter / Google Colab)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3" name="Google Shape;353;p28"/>
          <p:cNvSpPr txBox="1"/>
          <p:nvPr/>
        </p:nvSpPr>
        <p:spPr>
          <a:xfrm>
            <a:off x="6268675" y="783300"/>
            <a:ext cx="14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Production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4" name="Google Shape;354;p28"/>
          <p:cNvSpPr txBox="1"/>
          <p:nvPr/>
        </p:nvSpPr>
        <p:spPr>
          <a:xfrm>
            <a:off x="612900" y="2223710"/>
            <a:ext cx="43353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Exploratory Data Analysis (EDA)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"Quick &amp; Dirty" testing of ideas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Short projects (weeks - months)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Usually one developer/programmer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 end-users / stakeholders (low stakes)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 code </a:t>
            </a: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reusability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Use Case Examples: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○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AIMS MSc thesis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○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Scientific Research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○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Machine Learning Prototyping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4645275" y="2128695"/>
            <a:ext cx="43353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.py files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Usually teams of developers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Many Users (often not technical) will interact with it (high stakes)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Modularity &amp; Reusability 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Version controlled (git) 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Coding Best Practices 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●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Use Case Examples: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○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User-facing  web applications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○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automated data pipelines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ora"/>
              <a:buChar char="○"/>
            </a:pPr>
            <a:r>
              <a:rPr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ML lifecycle systems (MLOps: data drift; model versioning; inference APIs)</a:t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4700768" y="833368"/>
            <a:ext cx="4206000" cy="394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7" name="Google Shape;357;p28"/>
          <p:cNvSpPr txBox="1"/>
          <p:nvPr/>
        </p:nvSpPr>
        <p:spPr>
          <a:xfrm>
            <a:off x="6862329" y="390639"/>
            <a:ext cx="18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this course</a:t>
            </a:r>
            <a:endParaRPr i="1" sz="1800">
              <a:solidFill>
                <a:srgbClr val="CC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8" name="Google Shape;358;p28"/>
          <p:cNvSpPr txBox="1"/>
          <p:nvPr/>
        </p:nvSpPr>
        <p:spPr>
          <a:xfrm>
            <a:off x="3171000" y="1308100"/>
            <a:ext cx="14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DevOps</a:t>
            </a:r>
            <a:endParaRPr sz="1800">
              <a:solidFill>
                <a:srgbClr val="CC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59" name="Google Shape;359;p28"/>
          <p:cNvCxnSpPr/>
          <p:nvPr/>
        </p:nvCxnSpPr>
        <p:spPr>
          <a:xfrm>
            <a:off x="3255372" y="1757898"/>
            <a:ext cx="2018400" cy="12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 txBox="1"/>
          <p:nvPr/>
        </p:nvSpPr>
        <p:spPr>
          <a:xfrm>
            <a:off x="612900" y="243599"/>
            <a:ext cx="8128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4. What is this AIMS course about?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Curriculum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640750" y="1171900"/>
            <a:ext cx="799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Week 1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1: Introduction &amp; basic App deployment  — Oliver, Cyrille, Jan, Vincent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2: RESTful APIs with Docker — Oliver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3: Software development best practices — Cyrille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4: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CI/CD with GitHub Actions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—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Vincent &amp;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Cyrille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&amp; Assignment 1 Introduction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5: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Steamlit &amp; Gradio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— Cyrille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5721325" y="1171675"/>
            <a:ext cx="2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"/>
          <p:cNvSpPr txBox="1"/>
          <p:nvPr/>
        </p:nvSpPr>
        <p:spPr>
          <a:xfrm>
            <a:off x="612900" y="243599"/>
            <a:ext cx="8128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4. What is this AIMS course about?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Curriculum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640750" y="1171900"/>
            <a:ext cx="81939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Week 2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6: Data Engineering 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Foundation &amp; Building Blocks) — Oliver &amp; Vincent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7: Data Engineering (The DE Lifecycle in Depth) — Oliver &amp; Vincent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8: Data Engineering (Learning by Doing: Building your own DE pipeline with Dagster) — Oliver &amp; Vincent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9: End-to-end ML lifecycle — Cyrille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&amp; Assignment 2 Introduction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10: End-to-end ML lifecycle — Cyrille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5721325" y="1171675"/>
            <a:ext cx="2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 txBox="1"/>
          <p:nvPr/>
        </p:nvSpPr>
        <p:spPr>
          <a:xfrm>
            <a:off x="612900" y="243599"/>
            <a:ext cx="8128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4. What is this AIMS course about?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999999"/>
                </a:solidFill>
                <a:latin typeface="Lora"/>
                <a:ea typeface="Lora"/>
                <a:cs typeface="Lora"/>
                <a:sym typeface="Lora"/>
              </a:rPr>
              <a:t>Curriculum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640750" y="1171900"/>
            <a:ext cx="79986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Week 3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11: Distributed vs Single-node compute  — Oliver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12: Agentic AI — Jan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13: Agentic AI — Jan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14: Agentic AI — Jan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&amp; Assignment 3 Introduction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 15: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Oliver, Cyrille, Jan, and Vincent will prepare a lecture on whatever technical topic you like. Provided it is a </a:t>
            </a:r>
            <a:r>
              <a:rPr i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useful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skill, and not just a </a:t>
            </a:r>
            <a:r>
              <a:rPr i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trendy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AI topic :)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classroom discussion about Academia versus Industry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5721325" y="1171675"/>
            <a:ext cx="2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612896" y="243588"/>
            <a:ext cx="812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Contents of this lecture</a:t>
            </a:r>
            <a:endParaRPr i="0" sz="7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86900" y="700975"/>
            <a:ext cx="7896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Who are we?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Our career journeys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Ishango.ai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What is this AIMS course about?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Overarching goals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Skills prerequisites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Curriculum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Grading Breakdown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Slido Surveys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Get-to-know game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Deploying a basic end-to-end App on Google Cloud Platform (GCP)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/>
          <p:nvPr/>
        </p:nvSpPr>
        <p:spPr>
          <a:xfrm>
            <a:off x="612900" y="243599"/>
            <a:ext cx="812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5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. Grading Breakdown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6" name="Google Shape;386;p32"/>
          <p:cNvSpPr txBox="1"/>
          <p:nvPr/>
        </p:nvSpPr>
        <p:spPr>
          <a:xfrm>
            <a:off x="640750" y="1095700"/>
            <a:ext cx="79986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55%: Multiple choice test (5 multiple choice questions) every morning about the content lectured in the previous day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5%: Submission of 1 question from each student on slido, about the content lectured on the previous day. You will upvote the questions that you like the most.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40%: Assignments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1: Basic App deployment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2: Train an ML model and log different versions using MLflow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○"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3: Build an end-to-end agentic AI application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7" name="Google Shape;387;p32"/>
          <p:cNvSpPr txBox="1"/>
          <p:nvPr/>
        </p:nvSpPr>
        <p:spPr>
          <a:xfrm>
            <a:off x="5721325" y="1171675"/>
            <a:ext cx="2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/>
          <p:nvPr/>
        </p:nvSpPr>
        <p:spPr>
          <a:xfrm>
            <a:off x="612900" y="243599"/>
            <a:ext cx="812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6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. Slido Surveys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5721325" y="1171675"/>
            <a:ext cx="2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661025" y="937550"/>
            <a:ext cx="689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Click this link and let's collect some data from you all!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Participant link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Admin Link</a:t>
            </a: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(ishango.ai team only)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/>
          <p:nvPr/>
        </p:nvSpPr>
        <p:spPr>
          <a:xfrm>
            <a:off x="612900" y="243599"/>
            <a:ext cx="812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7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. Get-to-know game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5721325" y="1171675"/>
            <a:ext cx="2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661025" y="937550"/>
            <a:ext cx="689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</a:t>
            </a: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it down if...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Self-assessment ordering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link</a:t>
            </a: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(for instructors)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 txBox="1"/>
          <p:nvPr/>
        </p:nvSpPr>
        <p:spPr>
          <a:xfrm>
            <a:off x="612900" y="243599"/>
            <a:ext cx="812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8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. Deploying a basic end-to-end App on GCP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5721325" y="1171675"/>
            <a:ext cx="2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474" y="917699"/>
            <a:ext cx="5416525" cy="355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 txBox="1"/>
          <p:nvPr/>
        </p:nvSpPr>
        <p:spPr>
          <a:xfrm>
            <a:off x="612900" y="243599"/>
            <a:ext cx="812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8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. Deploying a basic end-to-end App on GCP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>
            <a:off x="5721325" y="1171675"/>
            <a:ext cx="2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661025" y="937550"/>
            <a:ext cx="444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Deployment Instructions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https://github.com/Ishangoai/AIMS_course/wiki/Deploy-as-a-member-of-the-Github-repo</a:t>
            </a:r>
            <a:endParaRPr i="1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612896" y="243588"/>
            <a:ext cx="812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1. Who are we?</a:t>
            </a:r>
            <a:endParaRPr i="0" sz="7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597425" y="790900"/>
            <a:ext cx="10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Oliver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0" name="Google Shape;70;p15"/>
          <p:cNvCxnSpPr/>
          <p:nvPr/>
        </p:nvCxnSpPr>
        <p:spPr>
          <a:xfrm>
            <a:off x="4458000" y="1218725"/>
            <a:ext cx="4200" cy="34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5"/>
          <p:cNvSpPr txBox="1"/>
          <p:nvPr/>
        </p:nvSpPr>
        <p:spPr>
          <a:xfrm>
            <a:off x="6305025" y="790675"/>
            <a:ext cx="10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Cyrille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75" y="1181875"/>
            <a:ext cx="2147900" cy="16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43" y="1267075"/>
            <a:ext cx="1785700" cy="17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000" y="2741851"/>
            <a:ext cx="1408025" cy="211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50" y="3052775"/>
            <a:ext cx="2253273" cy="15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20250729_170128.jpg"/>
          <p:cNvPicPr preferRelativeResize="0"/>
          <p:nvPr/>
        </p:nvPicPr>
        <p:blipFill rotWithShape="1">
          <a:blip r:embed="rId7">
            <a:alphaModFix/>
          </a:blip>
          <a:srcRect b="12573" l="0" r="0" t="11131"/>
          <a:stretch/>
        </p:blipFill>
        <p:spPr>
          <a:xfrm>
            <a:off x="6305025" y="3052775"/>
            <a:ext cx="1599251" cy="175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 title="20250731_143539.jpg"/>
          <p:cNvPicPr preferRelativeResize="0"/>
          <p:nvPr/>
        </p:nvPicPr>
        <p:blipFill rotWithShape="1">
          <a:blip r:embed="rId8">
            <a:alphaModFix/>
          </a:blip>
          <a:srcRect b="12379" l="0" r="0" t="19639"/>
          <a:stretch/>
        </p:blipFill>
        <p:spPr>
          <a:xfrm>
            <a:off x="4661750" y="3057575"/>
            <a:ext cx="1599251" cy="175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 title="20250723_12132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2411" y="1190875"/>
            <a:ext cx="1055975" cy="179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20250722_135608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1464" y="1181875"/>
            <a:ext cx="1012801" cy="1798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20250801_175945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56435" y="1196261"/>
            <a:ext cx="1012801" cy="179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612896" y="243588"/>
            <a:ext cx="812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1. Who are we?</a:t>
            </a:r>
            <a:endParaRPr i="0" sz="7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385200" y="790675"/>
            <a:ext cx="19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Vincent ("Mr. API")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87" name="Google Shape;87;p16"/>
          <p:cNvCxnSpPr/>
          <p:nvPr/>
        </p:nvCxnSpPr>
        <p:spPr>
          <a:xfrm>
            <a:off x="4458000" y="1218725"/>
            <a:ext cx="4200" cy="34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6"/>
          <p:cNvSpPr txBox="1"/>
          <p:nvPr/>
        </p:nvSpPr>
        <p:spPr>
          <a:xfrm>
            <a:off x="6305025" y="790675"/>
            <a:ext cx="10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Jan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29975" y="1524350"/>
            <a:ext cx="12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photo eating chicken</a:t>
            </a:r>
            <a:endParaRPr sz="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787375" y="1600550"/>
            <a:ext cx="12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806175" y="2743550"/>
            <a:ext cx="126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photo eating chicken with </a:t>
            </a: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jollof</a:t>
            </a:r>
            <a:endParaRPr sz="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2787375" y="2819750"/>
            <a:ext cx="126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photo eating chicken with </a:t>
            </a:r>
            <a:r>
              <a:rPr lang="en" sz="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waakye</a:t>
            </a:r>
            <a:endParaRPr sz="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3" name="Google Shape;93;p16" title="photo_2025-07-25 03.25.5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38" y="1135188"/>
            <a:ext cx="3647824" cy="36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 title="06034e5e-d46f-4e5a-829d-75ff59c270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125" y="1190875"/>
            <a:ext cx="2638785" cy="351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 title="WhatsApp Image 2025-08-30 at 10.10.02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8675" y="3146015"/>
            <a:ext cx="2081577" cy="156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 title="WhatsApp Image 2025-08-04 at 14.25.19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3900" y="1190875"/>
            <a:ext cx="1466361" cy="195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612896" y="243588"/>
            <a:ext cx="8128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2. Our</a:t>
            </a:r>
            <a:r>
              <a:rPr i="0" lang="en" sz="2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career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journeys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A5A5A5"/>
                </a:solidFill>
                <a:latin typeface="Lora"/>
                <a:ea typeface="Lora"/>
                <a:cs typeface="Lora"/>
                <a:sym typeface="Lora"/>
              </a:rPr>
              <a:t>Oliver</a:t>
            </a:r>
            <a:endParaRPr sz="1800">
              <a:solidFill>
                <a:srgbClr val="A5A5A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164963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03" name="Google Shape;103;p17"/>
          <p:cNvGrpSpPr/>
          <p:nvPr/>
        </p:nvGrpSpPr>
        <p:grpSpPr>
          <a:xfrm>
            <a:off x="571536" y="1118950"/>
            <a:ext cx="1755000" cy="1897977"/>
            <a:chOff x="571536" y="1957150"/>
            <a:chExt cx="1755000" cy="1897977"/>
          </a:xfrm>
        </p:grpSpPr>
        <p:sp>
          <p:nvSpPr>
            <p:cNvPr id="104" name="Google Shape;104;p1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5" name="Google Shape;105;p17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2010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6" name="Google Shape;106;p17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" sz="10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UCT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Earth &amp; Environmental Science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08" name="Google Shape;108;p17"/>
          <p:cNvGrpSpPr/>
          <p:nvPr/>
        </p:nvGrpSpPr>
        <p:grpSpPr>
          <a:xfrm>
            <a:off x="2699423" y="1118950"/>
            <a:ext cx="1709102" cy="1897977"/>
            <a:chOff x="2699423" y="1957150"/>
            <a:chExt cx="1709102" cy="1897977"/>
          </a:xfrm>
        </p:grpSpPr>
        <p:sp>
          <p:nvSpPr>
            <p:cNvPr id="109" name="Google Shape;109;p1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10" name="Google Shape;110;p17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" sz="10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ETHZ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11" name="Google Shape;111;p17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MSc Climate Science &amp; Statistics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12" name="Google Shape;112;p17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2012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13" name="Google Shape;113;p17"/>
          <p:cNvGrpSpPr/>
          <p:nvPr/>
        </p:nvGrpSpPr>
        <p:grpSpPr>
          <a:xfrm>
            <a:off x="4781408" y="1118950"/>
            <a:ext cx="1709105" cy="1897975"/>
            <a:chOff x="4781408" y="1957150"/>
            <a:chExt cx="1709105" cy="1897975"/>
          </a:xfrm>
        </p:grpSpPr>
        <p:sp>
          <p:nvSpPr>
            <p:cNvPr id="114" name="Google Shape;114;p1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15" name="Google Shape;115;p17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0" lang="en" sz="10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MeteoSwiss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16" name="Google Shape;116;p17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Analysis of Weather &amp; Climate Data for the Swiss Government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17" name="Google Shape;117;p17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2013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18" name="Google Shape;118;p17"/>
          <p:cNvGrpSpPr/>
          <p:nvPr/>
        </p:nvGrpSpPr>
        <p:grpSpPr>
          <a:xfrm>
            <a:off x="6863386" y="1118950"/>
            <a:ext cx="1709102" cy="1897977"/>
            <a:chOff x="6863386" y="1957150"/>
            <a:chExt cx="1709102" cy="1897977"/>
          </a:xfrm>
        </p:grpSpPr>
        <p:sp>
          <p:nvSpPr>
            <p:cNvPr id="119" name="Google Shape;119;p17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0" lang="en" sz="10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LBNL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21" name="Google Shape;121;p17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Research Assistant </a:t>
              </a:r>
              <a:b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</a:b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&amp; Computer Systems Engineer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i="0" sz="800" u="none" cap="none" strike="noStrike">
                <a:solidFill>
                  <a:srgbClr val="858585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2014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23" name="Google Shape;123;p17"/>
          <p:cNvSpPr/>
          <p:nvPr/>
        </p:nvSpPr>
        <p:spPr>
          <a:xfrm>
            <a:off x="4337175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6419150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2164963" y="32387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571536" y="2947750"/>
            <a:ext cx="1755000" cy="1897977"/>
            <a:chOff x="571536" y="1957150"/>
            <a:chExt cx="1755000" cy="1897977"/>
          </a:xfrm>
        </p:grpSpPr>
        <p:sp>
          <p:nvSpPr>
            <p:cNvPr id="127" name="Google Shape;127;p1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2015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" sz="10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UNSW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PhD Climate Science &amp; Statistics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2699423" y="2947750"/>
            <a:ext cx="1709102" cy="1897977"/>
            <a:chOff x="2699423" y="1957150"/>
            <a:chExt cx="1709102" cy="1897977"/>
          </a:xfrm>
        </p:grpSpPr>
        <p:sp>
          <p:nvSpPr>
            <p:cNvPr id="132" name="Google Shape;132;p1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" sz="10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Credit Suisse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34" name="Google Shape;134;p17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Senior Data Scientist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2018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36" name="Google Shape;136;p17"/>
          <p:cNvGrpSpPr/>
          <p:nvPr/>
        </p:nvGrpSpPr>
        <p:grpSpPr>
          <a:xfrm>
            <a:off x="4781408" y="2947750"/>
            <a:ext cx="1709105" cy="1897975"/>
            <a:chOff x="4781408" y="1957150"/>
            <a:chExt cx="1709105" cy="1897975"/>
          </a:xfrm>
        </p:grpSpPr>
        <p:sp>
          <p:nvSpPr>
            <p:cNvPr id="137" name="Google Shape;137;p1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" sz="10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Ishango.ai / AIMS Rwanda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Ishango.ai is founded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2021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41" name="Google Shape;141;p17"/>
          <p:cNvGrpSpPr/>
          <p:nvPr/>
        </p:nvGrpSpPr>
        <p:grpSpPr>
          <a:xfrm>
            <a:off x="6863386" y="2947750"/>
            <a:ext cx="1709102" cy="1897977"/>
            <a:chOff x="6863386" y="1957150"/>
            <a:chExt cx="1709102" cy="1897977"/>
          </a:xfrm>
        </p:grpSpPr>
        <p:sp>
          <p:nvSpPr>
            <p:cNvPr id="142" name="Google Shape;142;p17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" sz="10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Barry Callebaut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Freelance Data Scientist in Manufacturing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i="0" sz="800" u="none" cap="none" strike="noStrike">
                <a:solidFill>
                  <a:srgbClr val="858585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2023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46" name="Google Shape;146;p17"/>
          <p:cNvSpPr/>
          <p:nvPr/>
        </p:nvSpPr>
        <p:spPr>
          <a:xfrm>
            <a:off x="4337175" y="32387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6419150" y="32387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/>
        </p:nvSpPr>
        <p:spPr>
          <a:xfrm>
            <a:off x="612896" y="243588"/>
            <a:ext cx="8128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2. Our</a:t>
            </a:r>
            <a:r>
              <a:rPr i="0" lang="en" sz="2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career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journeys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A5A5A5"/>
                </a:solidFill>
                <a:latin typeface="Lora"/>
                <a:ea typeface="Lora"/>
                <a:cs typeface="Lora"/>
                <a:sym typeface="Lora"/>
              </a:rPr>
              <a:t>Cyrille</a:t>
            </a:r>
            <a:endParaRPr sz="1800">
              <a:solidFill>
                <a:srgbClr val="A5A5A5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53" name="Google Shape;153;p18"/>
          <p:cNvGrpSpPr/>
          <p:nvPr/>
        </p:nvGrpSpPr>
        <p:grpSpPr>
          <a:xfrm>
            <a:off x="571536" y="1118950"/>
            <a:ext cx="1755000" cy="1897977"/>
            <a:chOff x="571536" y="1957150"/>
            <a:chExt cx="1755000" cy="1897977"/>
          </a:xfrm>
        </p:grpSpPr>
        <p:sp>
          <p:nvSpPr>
            <p:cNvPr id="154" name="Google Shape;154;p18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4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56" name="Google Shape;156;p18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" sz="10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U</a:t>
              </a: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DS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BSc Mechanics &amp; Energetics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58" name="Google Shape;158;p18"/>
          <p:cNvSpPr/>
          <p:nvPr/>
        </p:nvSpPr>
        <p:spPr>
          <a:xfrm>
            <a:off x="2164963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59" name="Google Shape;159;p18"/>
          <p:cNvGrpSpPr/>
          <p:nvPr/>
        </p:nvGrpSpPr>
        <p:grpSpPr>
          <a:xfrm>
            <a:off x="2699423" y="1118950"/>
            <a:ext cx="1709102" cy="1897977"/>
            <a:chOff x="2699423" y="1957150"/>
            <a:chExt cx="1709102" cy="1897977"/>
          </a:xfrm>
        </p:grpSpPr>
        <p:sp>
          <p:nvSpPr>
            <p:cNvPr id="160" name="Google Shape;160;p18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61" name="Google Shape;161;p18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" sz="10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E</a:t>
              </a: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NSPD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M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Eng</a:t>
              </a: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 industrial construction technology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7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64" name="Google Shape;164;p18"/>
          <p:cNvSpPr/>
          <p:nvPr/>
        </p:nvSpPr>
        <p:spPr>
          <a:xfrm>
            <a:off x="4337175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65" name="Google Shape;165;p18"/>
          <p:cNvGrpSpPr/>
          <p:nvPr/>
        </p:nvGrpSpPr>
        <p:grpSpPr>
          <a:xfrm>
            <a:off x="4781408" y="1118950"/>
            <a:ext cx="1709105" cy="1897975"/>
            <a:chOff x="4781408" y="1957150"/>
            <a:chExt cx="1709105" cy="1897975"/>
          </a:xfrm>
        </p:grpSpPr>
        <p:sp>
          <p:nvSpPr>
            <p:cNvPr id="166" name="Google Shape;166;p18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67" name="Google Shape;167;p18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PJT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68" name="Google Shape;168;p18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Analytics &amp; App consultant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69" name="Google Shape;169;p18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6863386" y="1118950"/>
            <a:ext cx="1709102" cy="1897977"/>
            <a:chOff x="6863386" y="1957150"/>
            <a:chExt cx="1709102" cy="1897977"/>
          </a:xfrm>
        </p:grpSpPr>
        <p:sp>
          <p:nvSpPr>
            <p:cNvPr id="171" name="Google Shape;171;p18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72" name="Google Shape;172;p18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AIMS-CAMEROON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73" name="Google Shape;173;p18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Msc Industrial Mathematics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i="0" sz="800" u="none" cap="none" strike="noStrike">
                <a:solidFill>
                  <a:srgbClr val="858585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74" name="Google Shape;174;p18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21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75" name="Google Shape;175;p18"/>
          <p:cNvSpPr/>
          <p:nvPr/>
        </p:nvSpPr>
        <p:spPr>
          <a:xfrm>
            <a:off x="6419150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76" name="Google Shape;176;p18"/>
          <p:cNvGrpSpPr/>
          <p:nvPr/>
        </p:nvGrpSpPr>
        <p:grpSpPr>
          <a:xfrm>
            <a:off x="571536" y="2947750"/>
            <a:ext cx="1755000" cy="1897977"/>
            <a:chOff x="571536" y="1957150"/>
            <a:chExt cx="1755000" cy="1897977"/>
          </a:xfrm>
        </p:grpSpPr>
        <p:sp>
          <p:nvSpPr>
            <p:cNvPr id="177" name="Google Shape;177;p18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21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79" name="Google Shape;179;p18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Ishango.ai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Data Scientist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612896" y="243588"/>
            <a:ext cx="8128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2. Our</a:t>
            </a:r>
            <a:r>
              <a:rPr i="0" lang="en" sz="2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career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journeys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A5A5A5"/>
                </a:solidFill>
                <a:latin typeface="Lora"/>
                <a:ea typeface="Lora"/>
                <a:cs typeface="Lora"/>
                <a:sym typeface="Lora"/>
              </a:rPr>
              <a:t>Vincent</a:t>
            </a:r>
            <a:endParaRPr sz="1800">
              <a:solidFill>
                <a:srgbClr val="A5A5A5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86" name="Google Shape;186;p19"/>
          <p:cNvGrpSpPr/>
          <p:nvPr/>
        </p:nvGrpSpPr>
        <p:grpSpPr>
          <a:xfrm>
            <a:off x="571536" y="1118950"/>
            <a:ext cx="1755000" cy="1897977"/>
            <a:chOff x="571536" y="1957150"/>
            <a:chExt cx="1755000" cy="1897977"/>
          </a:xfrm>
        </p:grpSpPr>
        <p:sp>
          <p:nvSpPr>
            <p:cNvPr id="187" name="Google Shape;187;p19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88" name="Google Shape;188;p19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2019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89" name="Google Shape;189;p19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UoG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Statistics and Computer Science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91" name="Google Shape;191;p19"/>
          <p:cNvSpPr/>
          <p:nvPr/>
        </p:nvSpPr>
        <p:spPr>
          <a:xfrm>
            <a:off x="2164963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92" name="Google Shape;192;p19"/>
          <p:cNvGrpSpPr/>
          <p:nvPr/>
        </p:nvGrpSpPr>
        <p:grpSpPr>
          <a:xfrm>
            <a:off x="2699423" y="1118950"/>
            <a:ext cx="1709102" cy="1897977"/>
            <a:chOff x="2699423" y="1957150"/>
            <a:chExt cx="1709102" cy="1897977"/>
          </a:xfrm>
        </p:grpSpPr>
        <p:sp>
          <p:nvSpPr>
            <p:cNvPr id="193" name="Google Shape;193;p19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94" name="Google Shape;194;p19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Mallon Associates</a:t>
              </a: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 </a:t>
              </a: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/</a:t>
              </a: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 </a:t>
              </a: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Turntabl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95" name="Google Shape;195;p19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Software Engineering Fellow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96" name="Google Shape;196;p19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2020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97" name="Google Shape;197;p19"/>
          <p:cNvSpPr/>
          <p:nvPr/>
        </p:nvSpPr>
        <p:spPr>
          <a:xfrm>
            <a:off x="4337175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98" name="Google Shape;198;p19"/>
          <p:cNvGrpSpPr/>
          <p:nvPr/>
        </p:nvGrpSpPr>
        <p:grpSpPr>
          <a:xfrm>
            <a:off x="4781408" y="1118950"/>
            <a:ext cx="1709105" cy="1897975"/>
            <a:chOff x="4781408" y="1957150"/>
            <a:chExt cx="1709105" cy="1897975"/>
          </a:xfrm>
        </p:grpSpPr>
        <p:sp>
          <p:nvSpPr>
            <p:cNvPr id="199" name="Google Shape;199;p19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00" name="Google Shape;200;p19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Citi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01" name="Google Shape;201;p19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Software Development Engineer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02" name="Google Shape;202;p19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2021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203" name="Google Shape;203;p19"/>
          <p:cNvGrpSpPr/>
          <p:nvPr/>
        </p:nvGrpSpPr>
        <p:grpSpPr>
          <a:xfrm>
            <a:off x="6863386" y="1118950"/>
            <a:ext cx="1709102" cy="1897977"/>
            <a:chOff x="6863386" y="1957150"/>
            <a:chExt cx="1709102" cy="1897977"/>
          </a:xfrm>
        </p:grpSpPr>
        <p:sp>
          <p:nvSpPr>
            <p:cNvPr id="204" name="Google Shape;204;p19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05" name="Google Shape;205;p19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Morgan Stanley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Software Engineer</a:t>
              </a:r>
              <a:endParaRPr i="0" sz="800" u="none" cap="none" strike="noStrike">
                <a:solidFill>
                  <a:srgbClr val="858585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2023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208" name="Google Shape;208;p19"/>
          <p:cNvSpPr/>
          <p:nvPr/>
        </p:nvSpPr>
        <p:spPr>
          <a:xfrm>
            <a:off x="6419150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09" name="Google Shape;209;p19"/>
          <p:cNvGrpSpPr/>
          <p:nvPr/>
        </p:nvGrpSpPr>
        <p:grpSpPr>
          <a:xfrm>
            <a:off x="571536" y="2947750"/>
            <a:ext cx="1755000" cy="1897977"/>
            <a:chOff x="571536" y="1957150"/>
            <a:chExt cx="1755000" cy="1897977"/>
          </a:xfrm>
        </p:grpSpPr>
        <p:sp>
          <p:nvSpPr>
            <p:cNvPr id="210" name="Google Shape;210;p19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11" name="Google Shape;211;p19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2025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12" name="Google Shape;212;p19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Ishango.ai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13" name="Google Shape;213;p19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Data Scientist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/>
        </p:nvSpPr>
        <p:spPr>
          <a:xfrm>
            <a:off x="612896" y="243588"/>
            <a:ext cx="8128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2. Our</a:t>
            </a:r>
            <a:r>
              <a:rPr i="0" lang="en" sz="2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career </a:t>
            </a:r>
            <a:r>
              <a:rPr lang="en" sz="2400">
                <a:latin typeface="Lora"/>
                <a:ea typeface="Lora"/>
                <a:cs typeface="Lora"/>
                <a:sym typeface="Lora"/>
              </a:rPr>
              <a:t>journeys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A5A5A5"/>
                </a:solidFill>
                <a:latin typeface="Lora"/>
                <a:ea typeface="Lora"/>
                <a:cs typeface="Lora"/>
                <a:sym typeface="Lora"/>
              </a:rPr>
              <a:t>Jan</a:t>
            </a:r>
            <a:endParaRPr sz="1800">
              <a:solidFill>
                <a:srgbClr val="A5A5A5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19" name="Google Shape;219;p20"/>
          <p:cNvGrpSpPr/>
          <p:nvPr/>
        </p:nvGrpSpPr>
        <p:grpSpPr>
          <a:xfrm>
            <a:off x="571536" y="1118950"/>
            <a:ext cx="1755000" cy="1897977"/>
            <a:chOff x="571536" y="1957150"/>
            <a:chExt cx="1755000" cy="1897977"/>
          </a:xfrm>
        </p:grpSpPr>
        <p:sp>
          <p:nvSpPr>
            <p:cNvPr id="220" name="Google Shape;220;p20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21" name="Google Shape;221;p20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0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22" name="Google Shape;222;p20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UL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23" name="Google Shape;223;p20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BSc Physics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224" name="Google Shape;224;p20"/>
          <p:cNvSpPr/>
          <p:nvPr/>
        </p:nvSpPr>
        <p:spPr>
          <a:xfrm>
            <a:off x="2164963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25" name="Google Shape;225;p20"/>
          <p:cNvGrpSpPr/>
          <p:nvPr/>
        </p:nvGrpSpPr>
        <p:grpSpPr>
          <a:xfrm>
            <a:off x="2699423" y="1118950"/>
            <a:ext cx="1709102" cy="1897977"/>
            <a:chOff x="2699423" y="1957150"/>
            <a:chExt cx="1709102" cy="1897977"/>
          </a:xfrm>
        </p:grpSpPr>
        <p:sp>
          <p:nvSpPr>
            <p:cNvPr id="226" name="Google Shape;226;p20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27" name="Google Shape;227;p20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UL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28" name="Google Shape;228;p20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MSc Condensed Matter Physics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29" name="Google Shape;229;p20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4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230" name="Google Shape;230;p20"/>
          <p:cNvSpPr/>
          <p:nvPr/>
        </p:nvSpPr>
        <p:spPr>
          <a:xfrm>
            <a:off x="4337175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31" name="Google Shape;231;p20"/>
          <p:cNvGrpSpPr/>
          <p:nvPr/>
        </p:nvGrpSpPr>
        <p:grpSpPr>
          <a:xfrm>
            <a:off x="4781408" y="1118950"/>
            <a:ext cx="1709105" cy="1897975"/>
            <a:chOff x="4781408" y="1957150"/>
            <a:chExt cx="1709105" cy="1897975"/>
          </a:xfrm>
        </p:grpSpPr>
        <p:sp>
          <p:nvSpPr>
            <p:cNvPr id="232" name="Google Shape;232;p20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33" name="Google Shape;233;p20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JSI / UL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PhD Condensed Matter &amp; Materials Physics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35" name="Google Shape;235;p20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2016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236" name="Google Shape;236;p20"/>
          <p:cNvGrpSpPr/>
          <p:nvPr/>
        </p:nvGrpSpPr>
        <p:grpSpPr>
          <a:xfrm>
            <a:off x="6863386" y="1118950"/>
            <a:ext cx="1709102" cy="1897977"/>
            <a:chOff x="6863386" y="1957150"/>
            <a:chExt cx="1709102" cy="1897977"/>
          </a:xfrm>
        </p:grpSpPr>
        <p:sp>
          <p:nvSpPr>
            <p:cNvPr id="237" name="Google Shape;237;p20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38" name="Google Shape;238;p20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PSI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39" name="Google Shape;239;p20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Postdoctoral Researcher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i="0" sz="800" u="none" cap="none" strike="noStrike">
                <a:solidFill>
                  <a:srgbClr val="858585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40" name="Google Shape;240;p20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19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241" name="Google Shape;241;p20"/>
          <p:cNvSpPr/>
          <p:nvPr/>
        </p:nvSpPr>
        <p:spPr>
          <a:xfrm>
            <a:off x="6419150" y="14099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42" name="Google Shape;242;p20"/>
          <p:cNvGrpSpPr/>
          <p:nvPr/>
        </p:nvGrpSpPr>
        <p:grpSpPr>
          <a:xfrm>
            <a:off x="571536" y="2947750"/>
            <a:ext cx="1755000" cy="1897977"/>
            <a:chOff x="571536" y="1957150"/>
            <a:chExt cx="1755000" cy="1897977"/>
          </a:xfrm>
        </p:grpSpPr>
        <p:sp>
          <p:nvSpPr>
            <p:cNvPr id="243" name="Google Shape;243;p20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44" name="Google Shape;244;p20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21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45" name="Google Shape;245;p20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Credit Suisse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46" name="Google Shape;246;p20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Data Scientist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247" name="Google Shape;247;p20"/>
          <p:cNvGrpSpPr/>
          <p:nvPr/>
        </p:nvGrpSpPr>
        <p:grpSpPr>
          <a:xfrm>
            <a:off x="2699423" y="2947750"/>
            <a:ext cx="1709102" cy="1897977"/>
            <a:chOff x="2699423" y="1957150"/>
            <a:chExt cx="1709102" cy="1897977"/>
          </a:xfrm>
        </p:grpSpPr>
        <p:sp>
          <p:nvSpPr>
            <p:cNvPr id="248" name="Google Shape;248;p20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49" name="Google Shape;249;p20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DeepLearning.ai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50" name="Google Shape;250;p20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Curriculum Developer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51" name="Google Shape;251;p20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22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252" name="Google Shape;252;p20"/>
          <p:cNvGrpSpPr/>
          <p:nvPr/>
        </p:nvGrpSpPr>
        <p:grpSpPr>
          <a:xfrm>
            <a:off x="4781408" y="2947750"/>
            <a:ext cx="1709105" cy="1897975"/>
            <a:chOff x="4781408" y="1957150"/>
            <a:chExt cx="1709105" cy="1897975"/>
          </a:xfrm>
        </p:grpSpPr>
        <p:sp>
          <p:nvSpPr>
            <p:cNvPr id="253" name="Google Shape;253;p20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51F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54" name="Google Shape;254;p20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" sz="10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Ishango.ai</a:t>
              </a:r>
              <a:endParaRPr i="0" sz="10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55" name="Google Shape;255;p20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Data Science Consultant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56" name="Google Shape;256;p20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en" sz="800" u="none" cap="none" strike="noStrike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202</a:t>
              </a:r>
              <a:r>
                <a:rPr lang="en" sz="800">
                  <a:solidFill>
                    <a:srgbClr val="751F53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  <a:endParaRPr i="0" sz="800" u="none" cap="none" strike="noStrike">
                <a:solidFill>
                  <a:srgbClr val="751F53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257" name="Google Shape;257;p20"/>
          <p:cNvSpPr/>
          <p:nvPr/>
        </p:nvSpPr>
        <p:spPr>
          <a:xfrm>
            <a:off x="4337175" y="32387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2164963" y="32387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51F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/>
        </p:nvSpPr>
        <p:spPr>
          <a:xfrm>
            <a:off x="612896" y="243588"/>
            <a:ext cx="812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2. Add us on linkedin!</a:t>
            </a:r>
            <a:endParaRPr sz="1800">
              <a:solidFill>
                <a:srgbClr val="A5A5A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486900" y="700975"/>
            <a:ext cx="7896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Oliver: </a:t>
            </a:r>
            <a:r>
              <a:rPr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https://www.linkedin.com/in/oliver-angelil/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Cyrille: </a:t>
            </a:r>
            <a:r>
              <a:rPr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https://www.linkedin.com/in/cyrille-feudjio/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Vincent: </a:t>
            </a:r>
            <a:r>
              <a:rPr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https://www.linkedin.com/in/vincent-frimpong/</a:t>
            </a:r>
            <a:b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Jan: </a:t>
            </a:r>
            <a:r>
              <a:rPr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https://www.linkedin.com/in/jan-ravnik/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